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notesMasterIdLst>
    <p:notesMasterId r:id="rId17"/>
  </p:notesMasterIdLst>
  <p:sldIdLst>
    <p:sldId id="256" r:id="rId2"/>
    <p:sldId id="258" r:id="rId3"/>
    <p:sldId id="272" r:id="rId4"/>
    <p:sldId id="264" r:id="rId5"/>
    <p:sldId id="270" r:id="rId6"/>
    <p:sldId id="278" r:id="rId7"/>
    <p:sldId id="267" r:id="rId8"/>
    <p:sldId id="273" r:id="rId9"/>
    <p:sldId id="275" r:id="rId10"/>
    <p:sldId id="277" r:id="rId11"/>
    <p:sldId id="288" r:id="rId12"/>
    <p:sldId id="291" r:id="rId13"/>
    <p:sldId id="268" r:id="rId14"/>
    <p:sldId id="293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77" autoAdjust="0"/>
    <p:restoredTop sz="81325" autoAdjust="0"/>
  </p:normalViewPr>
  <p:slideViewPr>
    <p:cSldViewPr snapToGrid="0" snapToObjects="1">
      <p:cViewPr>
        <p:scale>
          <a:sx n="100" d="100"/>
          <a:sy n="100" d="100"/>
        </p:scale>
        <p:origin x="-498" y="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F34693-6F08-42E6-A202-06E29B3071A3}" type="doc">
      <dgm:prSet loTypeId="urn:microsoft.com/office/officeart/2009/layout/CircleArrowProcess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29232C-3209-4FD3-A6A1-266E55663BB4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Inform</a:t>
          </a:r>
          <a:endParaRPr lang="en-US" dirty="0">
            <a:solidFill>
              <a:srgbClr val="000000"/>
            </a:solidFill>
          </a:endParaRPr>
        </a:p>
      </dgm:t>
    </dgm:pt>
    <dgm:pt modelId="{78EA60E1-B82E-42DF-9933-CB4A8CD8295E}" type="parTrans" cxnId="{D458CFF8-A2E4-4CA0-ACCA-200E51B84715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4F4B3B0B-4975-4E68-B60C-0844B76799D6}" type="sibTrans" cxnId="{D458CFF8-A2E4-4CA0-ACCA-200E51B84715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5A783D81-4FB4-4098-A1B7-5DED4056686A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Connect</a:t>
          </a:r>
          <a:endParaRPr lang="en-US" dirty="0">
            <a:solidFill>
              <a:srgbClr val="000000"/>
            </a:solidFill>
          </a:endParaRPr>
        </a:p>
      </dgm:t>
    </dgm:pt>
    <dgm:pt modelId="{A79826B6-6EBB-4DA2-B821-66E68964AF28}" type="parTrans" cxnId="{261FEA9A-B184-4E8F-B068-C8973D6482E1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BAC8EBAF-E6E9-43EC-A6E2-B749D0C8B1DD}" type="sibTrans" cxnId="{261FEA9A-B184-4E8F-B068-C8973D6482E1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00EA1F96-0215-406D-ABD8-352CE13F15AA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Engage</a:t>
          </a:r>
          <a:endParaRPr lang="en-US" dirty="0">
            <a:solidFill>
              <a:srgbClr val="000000"/>
            </a:solidFill>
          </a:endParaRPr>
        </a:p>
      </dgm:t>
    </dgm:pt>
    <dgm:pt modelId="{47D5AC07-8C13-4932-AEA4-A505ECAD46F5}" type="parTrans" cxnId="{96EA990A-A9C0-4F67-9B79-FDC3D73DF85C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1F714CD1-D11C-46FA-88F5-C51D47ABA4B5}" type="sibTrans" cxnId="{96EA990A-A9C0-4F67-9B79-FDC3D73DF85C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BF684CF9-E85C-4C6E-BB69-F5A702533DD0}" type="pres">
      <dgm:prSet presAssocID="{9CF34693-6F08-42E6-A202-06E29B3071A3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54D4C9AC-C9A6-411E-A418-FD3C0E0EA2FF}" type="pres">
      <dgm:prSet presAssocID="{5429232C-3209-4FD3-A6A1-266E55663BB4}" presName="Accent1" presStyleCnt="0"/>
      <dgm:spPr/>
      <dgm:t>
        <a:bodyPr/>
        <a:lstStyle/>
        <a:p>
          <a:endParaRPr lang="en-US"/>
        </a:p>
      </dgm:t>
    </dgm:pt>
    <dgm:pt modelId="{1BFC14B5-D239-480E-9AE3-CC6D8141E101}" type="pres">
      <dgm:prSet presAssocID="{5429232C-3209-4FD3-A6A1-266E55663BB4}" presName="Accent" presStyleLbl="node1" presStyleIdx="0" presStyleCnt="3"/>
      <dgm:spPr/>
      <dgm:t>
        <a:bodyPr/>
        <a:lstStyle/>
        <a:p>
          <a:endParaRPr lang="en-US"/>
        </a:p>
      </dgm:t>
    </dgm:pt>
    <dgm:pt modelId="{A4B3EA4A-9682-421F-A5AC-91B9DCE7AFC0}" type="pres">
      <dgm:prSet presAssocID="{5429232C-3209-4FD3-A6A1-266E55663BB4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9228CE-2830-4061-BE99-7CDC7AA26874}" type="pres">
      <dgm:prSet presAssocID="{5A783D81-4FB4-4098-A1B7-5DED4056686A}" presName="Accent2" presStyleCnt="0"/>
      <dgm:spPr/>
      <dgm:t>
        <a:bodyPr/>
        <a:lstStyle/>
        <a:p>
          <a:endParaRPr lang="en-US"/>
        </a:p>
      </dgm:t>
    </dgm:pt>
    <dgm:pt modelId="{BDD9A53E-AE77-4EF3-A04B-510CA3D83A4D}" type="pres">
      <dgm:prSet presAssocID="{5A783D81-4FB4-4098-A1B7-5DED4056686A}" presName="Accent" presStyleLbl="node1" presStyleIdx="1" presStyleCnt="3"/>
      <dgm:spPr/>
      <dgm:t>
        <a:bodyPr/>
        <a:lstStyle/>
        <a:p>
          <a:endParaRPr lang="en-US"/>
        </a:p>
      </dgm:t>
    </dgm:pt>
    <dgm:pt modelId="{8770D355-F8E6-4707-9738-AD1BBBB92316}" type="pres">
      <dgm:prSet presAssocID="{5A783D81-4FB4-4098-A1B7-5DED4056686A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F79CAA-D27C-4D32-8FC1-D22BDAE6E08A}" type="pres">
      <dgm:prSet presAssocID="{00EA1F96-0215-406D-ABD8-352CE13F15AA}" presName="Accent3" presStyleCnt="0"/>
      <dgm:spPr/>
      <dgm:t>
        <a:bodyPr/>
        <a:lstStyle/>
        <a:p>
          <a:endParaRPr lang="en-US"/>
        </a:p>
      </dgm:t>
    </dgm:pt>
    <dgm:pt modelId="{3CE647F9-23FB-4D91-B3CD-C9F71C166BEA}" type="pres">
      <dgm:prSet presAssocID="{00EA1F96-0215-406D-ABD8-352CE13F15AA}" presName="Accent" presStyleLbl="node1" presStyleIdx="2" presStyleCnt="3"/>
      <dgm:spPr/>
      <dgm:t>
        <a:bodyPr/>
        <a:lstStyle/>
        <a:p>
          <a:endParaRPr lang="en-US"/>
        </a:p>
      </dgm:t>
    </dgm:pt>
    <dgm:pt modelId="{0EF7B216-30C4-4F11-A664-C8056709F702}" type="pres">
      <dgm:prSet presAssocID="{00EA1F96-0215-406D-ABD8-352CE13F15AA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6EA990A-A9C0-4F67-9B79-FDC3D73DF85C}" srcId="{9CF34693-6F08-42E6-A202-06E29B3071A3}" destId="{00EA1F96-0215-406D-ABD8-352CE13F15AA}" srcOrd="2" destOrd="0" parTransId="{47D5AC07-8C13-4932-AEA4-A505ECAD46F5}" sibTransId="{1F714CD1-D11C-46FA-88F5-C51D47ABA4B5}"/>
    <dgm:cxn modelId="{A090ED5B-3CE0-0747-A4DC-D6C2E189A3D5}" type="presOf" srcId="{9CF34693-6F08-42E6-A202-06E29B3071A3}" destId="{BF684CF9-E85C-4C6E-BB69-F5A702533DD0}" srcOrd="0" destOrd="0" presId="urn:microsoft.com/office/officeart/2009/layout/CircleArrowProcess"/>
    <dgm:cxn modelId="{D458CFF8-A2E4-4CA0-ACCA-200E51B84715}" srcId="{9CF34693-6F08-42E6-A202-06E29B3071A3}" destId="{5429232C-3209-4FD3-A6A1-266E55663BB4}" srcOrd="0" destOrd="0" parTransId="{78EA60E1-B82E-42DF-9933-CB4A8CD8295E}" sibTransId="{4F4B3B0B-4975-4E68-B60C-0844B76799D6}"/>
    <dgm:cxn modelId="{0B420C2D-D290-1347-9AC4-4AA0A933DDAD}" type="presOf" srcId="{5429232C-3209-4FD3-A6A1-266E55663BB4}" destId="{A4B3EA4A-9682-421F-A5AC-91B9DCE7AFC0}" srcOrd="0" destOrd="0" presId="urn:microsoft.com/office/officeart/2009/layout/CircleArrowProcess"/>
    <dgm:cxn modelId="{C47DE371-1305-AA46-A2A9-AB8213E7CD22}" type="presOf" srcId="{00EA1F96-0215-406D-ABD8-352CE13F15AA}" destId="{0EF7B216-30C4-4F11-A664-C8056709F702}" srcOrd="0" destOrd="0" presId="urn:microsoft.com/office/officeart/2009/layout/CircleArrowProcess"/>
    <dgm:cxn modelId="{59496118-6CC4-4345-8353-0576C52103E8}" type="presOf" srcId="{5A783D81-4FB4-4098-A1B7-5DED4056686A}" destId="{8770D355-F8E6-4707-9738-AD1BBBB92316}" srcOrd="0" destOrd="0" presId="urn:microsoft.com/office/officeart/2009/layout/CircleArrowProcess"/>
    <dgm:cxn modelId="{261FEA9A-B184-4E8F-B068-C8973D6482E1}" srcId="{9CF34693-6F08-42E6-A202-06E29B3071A3}" destId="{5A783D81-4FB4-4098-A1B7-5DED4056686A}" srcOrd="1" destOrd="0" parTransId="{A79826B6-6EBB-4DA2-B821-66E68964AF28}" sibTransId="{BAC8EBAF-E6E9-43EC-A6E2-B749D0C8B1DD}"/>
    <dgm:cxn modelId="{71C30CAF-7CC9-CF40-A6DC-6A5BEE8A493C}" type="presParOf" srcId="{BF684CF9-E85C-4C6E-BB69-F5A702533DD0}" destId="{54D4C9AC-C9A6-411E-A418-FD3C0E0EA2FF}" srcOrd="0" destOrd="0" presId="urn:microsoft.com/office/officeart/2009/layout/CircleArrowProcess"/>
    <dgm:cxn modelId="{5E06EF40-796C-5C42-8F93-D63EB1E4C8C2}" type="presParOf" srcId="{54D4C9AC-C9A6-411E-A418-FD3C0E0EA2FF}" destId="{1BFC14B5-D239-480E-9AE3-CC6D8141E101}" srcOrd="0" destOrd="0" presId="urn:microsoft.com/office/officeart/2009/layout/CircleArrowProcess"/>
    <dgm:cxn modelId="{AA220DB3-5C3F-3448-A6EB-E3039D487B60}" type="presParOf" srcId="{BF684CF9-E85C-4C6E-BB69-F5A702533DD0}" destId="{A4B3EA4A-9682-421F-A5AC-91B9DCE7AFC0}" srcOrd="1" destOrd="0" presId="urn:microsoft.com/office/officeart/2009/layout/CircleArrowProcess"/>
    <dgm:cxn modelId="{871450BF-1E8A-C74B-871D-31199A2B0A57}" type="presParOf" srcId="{BF684CF9-E85C-4C6E-BB69-F5A702533DD0}" destId="{569228CE-2830-4061-BE99-7CDC7AA26874}" srcOrd="2" destOrd="0" presId="urn:microsoft.com/office/officeart/2009/layout/CircleArrowProcess"/>
    <dgm:cxn modelId="{0FB5CED1-EC14-FD40-98D6-249FEDCB8885}" type="presParOf" srcId="{569228CE-2830-4061-BE99-7CDC7AA26874}" destId="{BDD9A53E-AE77-4EF3-A04B-510CA3D83A4D}" srcOrd="0" destOrd="0" presId="urn:microsoft.com/office/officeart/2009/layout/CircleArrowProcess"/>
    <dgm:cxn modelId="{C7ED0A7F-6FDF-004D-A435-ABE015D4718A}" type="presParOf" srcId="{BF684CF9-E85C-4C6E-BB69-F5A702533DD0}" destId="{8770D355-F8E6-4707-9738-AD1BBBB92316}" srcOrd="3" destOrd="0" presId="urn:microsoft.com/office/officeart/2009/layout/CircleArrowProcess"/>
    <dgm:cxn modelId="{958BD067-9C2B-DC47-AE81-C578153D9B0C}" type="presParOf" srcId="{BF684CF9-E85C-4C6E-BB69-F5A702533DD0}" destId="{A0F79CAA-D27C-4D32-8FC1-D22BDAE6E08A}" srcOrd="4" destOrd="0" presId="urn:microsoft.com/office/officeart/2009/layout/CircleArrowProcess"/>
    <dgm:cxn modelId="{05612653-140C-384F-9AC3-98F52A92598B}" type="presParOf" srcId="{A0F79CAA-D27C-4D32-8FC1-D22BDAE6E08A}" destId="{3CE647F9-23FB-4D91-B3CD-C9F71C166BEA}" srcOrd="0" destOrd="0" presId="urn:microsoft.com/office/officeart/2009/layout/CircleArrowProcess"/>
    <dgm:cxn modelId="{F01FE52F-8628-BE41-97A9-39F73E1477FE}" type="presParOf" srcId="{BF684CF9-E85C-4C6E-BB69-F5A702533DD0}" destId="{0EF7B216-30C4-4F11-A664-C8056709F702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BFC14B5-D239-480E-9AE3-CC6D8141E101}">
      <dsp:nvSpPr>
        <dsp:cNvPr id="0" name=""/>
        <dsp:cNvSpPr/>
      </dsp:nvSpPr>
      <dsp:spPr>
        <a:xfrm>
          <a:off x="1196534" y="464680"/>
          <a:ext cx="2070700" cy="2071015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4B3EA4A-9682-421F-A5AC-91B9DCE7AFC0}">
      <dsp:nvSpPr>
        <dsp:cNvPr id="0" name=""/>
        <dsp:cNvSpPr/>
      </dsp:nvSpPr>
      <dsp:spPr>
        <a:xfrm>
          <a:off x="1654227" y="1212380"/>
          <a:ext cx="1150648" cy="5751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solidFill>
                <a:srgbClr val="000000"/>
              </a:solidFill>
            </a:rPr>
            <a:t>Inform</a:t>
          </a:r>
          <a:endParaRPr lang="en-US" sz="2500" kern="1200" dirty="0">
            <a:solidFill>
              <a:srgbClr val="000000"/>
            </a:solidFill>
          </a:endParaRPr>
        </a:p>
      </dsp:txBody>
      <dsp:txXfrm>
        <a:off x="1654227" y="1212380"/>
        <a:ext cx="1150648" cy="575186"/>
      </dsp:txXfrm>
    </dsp:sp>
    <dsp:sp modelId="{BDD9A53E-AE77-4EF3-A04B-510CA3D83A4D}">
      <dsp:nvSpPr>
        <dsp:cNvPr id="0" name=""/>
        <dsp:cNvSpPr/>
      </dsp:nvSpPr>
      <dsp:spPr>
        <a:xfrm>
          <a:off x="621404" y="1654632"/>
          <a:ext cx="2070700" cy="2071015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770D355-F8E6-4707-9738-AD1BBBB92316}">
      <dsp:nvSpPr>
        <dsp:cNvPr id="0" name=""/>
        <dsp:cNvSpPr/>
      </dsp:nvSpPr>
      <dsp:spPr>
        <a:xfrm>
          <a:off x="1081430" y="2409215"/>
          <a:ext cx="1150648" cy="5751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solidFill>
                <a:srgbClr val="000000"/>
              </a:solidFill>
            </a:rPr>
            <a:t>Connect</a:t>
          </a:r>
          <a:endParaRPr lang="en-US" sz="2500" kern="1200" dirty="0">
            <a:solidFill>
              <a:srgbClr val="000000"/>
            </a:solidFill>
          </a:endParaRPr>
        </a:p>
      </dsp:txBody>
      <dsp:txXfrm>
        <a:off x="1081430" y="2409215"/>
        <a:ext cx="1150648" cy="575186"/>
      </dsp:txXfrm>
    </dsp:sp>
    <dsp:sp modelId="{3CE647F9-23FB-4D91-B3CD-C9F71C166BEA}">
      <dsp:nvSpPr>
        <dsp:cNvPr id="0" name=""/>
        <dsp:cNvSpPr/>
      </dsp:nvSpPr>
      <dsp:spPr>
        <a:xfrm>
          <a:off x="1343913" y="2986982"/>
          <a:ext cx="1779052" cy="1779765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EF7B216-30C4-4F11-A664-C8056709F702}">
      <dsp:nvSpPr>
        <dsp:cNvPr id="0" name=""/>
        <dsp:cNvSpPr/>
      </dsp:nvSpPr>
      <dsp:spPr>
        <a:xfrm>
          <a:off x="1656949" y="3607771"/>
          <a:ext cx="1150648" cy="5751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solidFill>
                <a:srgbClr val="000000"/>
              </a:solidFill>
            </a:rPr>
            <a:t>Engage</a:t>
          </a:r>
          <a:endParaRPr lang="en-US" sz="2500" kern="1200" dirty="0">
            <a:solidFill>
              <a:srgbClr val="000000"/>
            </a:solidFill>
          </a:endParaRPr>
        </a:p>
      </dsp:txBody>
      <dsp:txXfrm>
        <a:off x="1656949" y="3607771"/>
        <a:ext cx="1150648" cy="5751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ED51C4-D847-5945-9BF7-A9C6391BE3A6}" type="datetimeFigureOut">
              <a:rPr lang="en-US" smtClean="0"/>
              <a:pPr/>
              <a:t>3/14/2012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EEEA5E-AE1D-184F-A485-234EBCA503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47960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EEEA5E-AE1D-184F-A485-234EBCA503A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235173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EEEA5E-AE1D-184F-A485-234EBCA503A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530250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4"/>
                </a:solidFill>
              </a:rPr>
              <a:t>History of Rainfall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4"/>
                </a:solidFill>
              </a:rPr>
              <a:t>Increases in Food Prices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4"/>
                </a:solidFill>
              </a:rPr>
              <a:t>Where Populations are in Crisis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4"/>
                </a:solidFill>
              </a:rPr>
              <a:t>Locations of Displaced People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4"/>
                </a:solidFill>
              </a:rPr>
              <a:t>The Response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EEEA5E-AE1D-184F-A485-234EBCA503A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270580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EEEA5E-AE1D-184F-A485-234EBCA503A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25537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64D5A-8FEA-694A-B9A9-A50063E8BC1A}" type="datetimeFigureOut">
              <a:rPr lang="en-US" smtClean="0"/>
              <a:pPr/>
              <a:t>3/14/2012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00135B-24EB-FE46-939C-637D5E7BBD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64D5A-8FEA-694A-B9A9-A50063E8BC1A}" type="datetimeFigureOut">
              <a:rPr lang="en-US" smtClean="0"/>
              <a:pPr/>
              <a:t>3/14/2012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0135B-24EB-FE46-939C-637D5E7BBD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64D5A-8FEA-694A-B9A9-A50063E8BC1A}" type="datetimeFigureOut">
              <a:rPr lang="en-US" smtClean="0"/>
              <a:pPr/>
              <a:t>3/14/2012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0135B-24EB-FE46-939C-637D5E7BBD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64D5A-8FEA-694A-B9A9-A50063E8BC1A}" type="datetimeFigureOut">
              <a:rPr lang="en-US" smtClean="0"/>
              <a:pPr/>
              <a:t>3/14/2012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0135B-24EB-FE46-939C-637D5E7BBD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64D5A-8FEA-694A-B9A9-A50063E8BC1A}" type="datetimeFigureOut">
              <a:rPr lang="en-US" smtClean="0"/>
              <a:pPr/>
              <a:t>3/14/2012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0135B-24EB-FE46-939C-637D5E7BBD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64D5A-8FEA-694A-B9A9-A50063E8BC1A}" type="datetimeFigureOut">
              <a:rPr lang="en-US" smtClean="0"/>
              <a:pPr/>
              <a:t>3/14/2012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0135B-24EB-FE46-939C-637D5E7BBD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64D5A-8FEA-694A-B9A9-A50063E8BC1A}" type="datetimeFigureOut">
              <a:rPr lang="en-US" smtClean="0"/>
              <a:pPr/>
              <a:t>3/14/2012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0135B-24EB-FE46-939C-637D5E7BBD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64D5A-8FEA-694A-B9A9-A50063E8BC1A}" type="datetimeFigureOut">
              <a:rPr lang="en-US" smtClean="0"/>
              <a:pPr/>
              <a:t>3/14/2012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0135B-24EB-FE46-939C-637D5E7BBD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64D5A-8FEA-694A-B9A9-A50063E8BC1A}" type="datetimeFigureOut">
              <a:rPr lang="en-US" smtClean="0"/>
              <a:pPr/>
              <a:t>3/14/2012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0135B-24EB-FE46-939C-637D5E7BBD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64D5A-8FEA-694A-B9A9-A50063E8BC1A}" type="datetimeFigureOut">
              <a:rPr lang="en-US" smtClean="0"/>
              <a:pPr/>
              <a:t>3/14/2012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0135B-24EB-FE46-939C-637D5E7BBD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64D5A-8FEA-694A-B9A9-A50063E8BC1A}" type="datetimeFigureOut">
              <a:rPr lang="en-US" smtClean="0"/>
              <a:pPr/>
              <a:t>3/14/2012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0135B-24EB-FE46-939C-637D5E7BBD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C3564D5A-8FEA-694A-B9A9-A50063E8BC1A}" type="datetimeFigureOut">
              <a:rPr lang="en-US" smtClean="0"/>
              <a:pPr/>
              <a:t>3/14/2012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2D00135B-24EB-FE46-939C-637D5E7BBD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kEwVfs0R-QA" TargetMode="Externa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WD_Sponsorship Logo_v3_CMYK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76205" y="1144289"/>
            <a:ext cx="5080231" cy="31610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99486" y="4870693"/>
            <a:ext cx="62183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Gill Sans MT"/>
                <a:cs typeface="Gill Sans MT"/>
              </a:rPr>
              <a:t>FWD Public Awareness Campaign for the Horn of Africa</a:t>
            </a:r>
            <a:endParaRPr lang="en-US" sz="2800" dirty="0">
              <a:latin typeface="Gill Sans MT"/>
              <a:cs typeface="Gill Sans MT"/>
            </a:endParaRPr>
          </a:p>
        </p:txBody>
      </p:sp>
      <p:sp>
        <p:nvSpPr>
          <p:cNvPr id="6" name="Action Button: Movie 5">
            <a:hlinkClick r:id="rId3" highlightClick="1"/>
          </p:cNvPr>
          <p:cNvSpPr/>
          <p:nvPr/>
        </p:nvSpPr>
        <p:spPr>
          <a:xfrm>
            <a:off x="241300" y="5824800"/>
            <a:ext cx="749300" cy="762000"/>
          </a:xfrm>
          <a:prstGeom prst="actionButtonMovi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3334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Service 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28775"/>
            <a:ext cx="5305426" cy="4914900"/>
          </a:xfrm>
        </p:spPr>
        <p:txBody>
          <a:bodyPr>
            <a:normAutofit/>
          </a:bodyPr>
          <a:lstStyle/>
          <a:p>
            <a:r>
              <a:rPr lang="en-US" sz="2200" dirty="0" smtClean="0"/>
              <a:t>Created a series of TV, Radio, and Web PSAs</a:t>
            </a:r>
          </a:p>
          <a:p>
            <a:r>
              <a:rPr lang="en-US" sz="2200" dirty="0" smtClean="0"/>
              <a:t>TV PSAs distributed to more than 30,000 networks across the U.S.</a:t>
            </a:r>
          </a:p>
          <a:p>
            <a:r>
              <a:rPr lang="en-US" sz="2200" dirty="0" smtClean="0"/>
              <a:t>Round 1– Released Oct 26th </a:t>
            </a:r>
          </a:p>
          <a:p>
            <a:pPr lvl="1"/>
            <a:r>
              <a:rPr lang="en-US" dirty="0"/>
              <a:t>J</a:t>
            </a:r>
            <a:r>
              <a:rPr lang="en-US" dirty="0" smtClean="0"/>
              <a:t>osh </a:t>
            </a:r>
            <a:r>
              <a:rPr lang="en-US" dirty="0" err="1" smtClean="0"/>
              <a:t>Hartnet</a:t>
            </a:r>
            <a:r>
              <a:rPr lang="en-US" dirty="0" smtClean="0"/>
              <a:t>, </a:t>
            </a:r>
            <a:r>
              <a:rPr lang="en-US" dirty="0" err="1" smtClean="0"/>
              <a:t>Geena</a:t>
            </a:r>
            <a:r>
              <a:rPr lang="en-US" dirty="0" smtClean="0"/>
              <a:t> Davis, Uma Thurman, Chanel </a:t>
            </a:r>
            <a:r>
              <a:rPr lang="en-US" dirty="0" err="1" smtClean="0"/>
              <a:t>Iman</a:t>
            </a:r>
            <a:r>
              <a:rPr lang="en-US" dirty="0" smtClean="0"/>
              <a:t>, Dr. Jill Biden</a:t>
            </a:r>
          </a:p>
          <a:p>
            <a:r>
              <a:rPr lang="en-US" sz="2200" dirty="0" smtClean="0"/>
              <a:t>Round 2 –Released Dec 20th</a:t>
            </a:r>
          </a:p>
          <a:p>
            <a:pPr lvl="1"/>
            <a:r>
              <a:rPr lang="en-US" dirty="0" smtClean="0"/>
              <a:t>Anthony </a:t>
            </a:r>
            <a:r>
              <a:rPr lang="en-US" dirty="0" err="1" smtClean="0"/>
              <a:t>Bourdain</a:t>
            </a:r>
            <a:endParaRPr lang="en-US" dirty="0" smtClean="0"/>
          </a:p>
          <a:p>
            <a:pPr lvl="1"/>
            <a:r>
              <a:rPr lang="en-US" dirty="0" smtClean="0"/>
              <a:t>NFL Players:  Matt Forte (Bears), Jeff Saturday (Colts), Larry Fitzgerald (Cardinals), Ray Lewis (Ravens), Greg Jennings (Green Bay), Josh Freeman (Buccaneers), Maurice Jones-Drew (Jaguars), Lamar Woodley (Pittsburg), </a:t>
            </a:r>
            <a:r>
              <a:rPr lang="en-US" dirty="0" err="1" smtClean="0"/>
              <a:t>Nnamdi</a:t>
            </a:r>
            <a:r>
              <a:rPr lang="en-US" dirty="0" smtClean="0"/>
              <a:t> </a:t>
            </a:r>
            <a:r>
              <a:rPr lang="en-US" dirty="0" err="1" smtClean="0"/>
              <a:t>Asomugha</a:t>
            </a:r>
            <a:r>
              <a:rPr lang="en-US" dirty="0" smtClean="0"/>
              <a:t> (Eagles), Asante Samuel (Eagles)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98332" y="1799256"/>
            <a:ext cx="2988468" cy="1852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RayLewis_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3391" y="4096151"/>
            <a:ext cx="2321719" cy="1314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9238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Partnerships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Engaging with a wide-range of organizations to help strengthen and expand the campaign beyond normal networks</a:t>
            </a:r>
          </a:p>
          <a:p>
            <a:r>
              <a:rPr lang="en-US" dirty="0" smtClean="0"/>
              <a:t>Utilizing Ad Council and USAID networks </a:t>
            </a:r>
          </a:p>
          <a:p>
            <a:r>
              <a:rPr lang="en-US" dirty="0" smtClean="0"/>
              <a:t>Partnerships with:</a:t>
            </a:r>
          </a:p>
          <a:p>
            <a:pPr lvl="1"/>
            <a:r>
              <a:rPr lang="en-US" sz="1800" dirty="0" smtClean="0"/>
              <a:t>Faith-Based and Community </a:t>
            </a:r>
            <a:r>
              <a:rPr lang="en-US" sz="1800" dirty="0"/>
              <a:t>O</a:t>
            </a:r>
            <a:r>
              <a:rPr lang="en-US" sz="1800" dirty="0" smtClean="0"/>
              <a:t>rganizations</a:t>
            </a:r>
          </a:p>
          <a:p>
            <a:pPr lvl="2"/>
            <a:r>
              <a:rPr lang="en-US" sz="1800" dirty="0" smtClean="0"/>
              <a:t>ex.  World Vision and Islamic Relief</a:t>
            </a:r>
          </a:p>
          <a:p>
            <a:pPr lvl="1"/>
            <a:r>
              <a:rPr lang="en-US" sz="1800" dirty="0" smtClean="0"/>
              <a:t>NGO and Implementing Partner Community</a:t>
            </a:r>
          </a:p>
          <a:p>
            <a:pPr lvl="1"/>
            <a:r>
              <a:rPr lang="en-US" sz="1800" dirty="0" smtClean="0"/>
              <a:t>Youth and College Organizations</a:t>
            </a:r>
          </a:p>
          <a:p>
            <a:pPr lvl="1"/>
            <a:r>
              <a:rPr lang="en-US" sz="1800" dirty="0" smtClean="0"/>
              <a:t>Advocacy Organizations</a:t>
            </a:r>
          </a:p>
          <a:p>
            <a:pPr lvl="2"/>
            <a:r>
              <a:rPr lang="en-US" sz="1800" dirty="0"/>
              <a:t>e</a:t>
            </a:r>
            <a:r>
              <a:rPr lang="en-US" sz="1800" dirty="0" smtClean="0"/>
              <a:t>x.  ONE Campaign</a:t>
            </a:r>
          </a:p>
          <a:p>
            <a:pPr lvl="1"/>
            <a:r>
              <a:rPr lang="en-US" sz="1800" dirty="0" smtClean="0"/>
              <a:t>Corporations</a:t>
            </a:r>
          </a:p>
          <a:p>
            <a:pPr lvl="1"/>
            <a:r>
              <a:rPr lang="en-US" sz="1800" dirty="0" smtClean="0"/>
              <a:t>Media outlets:</a:t>
            </a:r>
          </a:p>
          <a:p>
            <a:pPr lvl="2"/>
            <a:r>
              <a:rPr lang="en-US" sz="1800" dirty="0" smtClean="0"/>
              <a:t>GOOD, MTV, </a:t>
            </a:r>
            <a:r>
              <a:rPr lang="en-US" sz="1800" dirty="0" err="1" smtClean="0"/>
              <a:t>PopSugar</a:t>
            </a:r>
            <a:r>
              <a:rPr lang="en-US" sz="1800" dirty="0" smtClean="0"/>
              <a:t>, 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18915" y="4293651"/>
            <a:ext cx="2690812" cy="1595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92946" y="3066513"/>
            <a:ext cx="2370079" cy="190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3807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FWD 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November 9th</a:t>
            </a:r>
          </a:p>
          <a:p>
            <a:r>
              <a:rPr lang="en-US" dirty="0" smtClean="0"/>
              <a:t>Goal:  13.3 million FWD’s for the 13.3 million people impacted by the crisis in the Horn of Africa.  </a:t>
            </a:r>
          </a:p>
          <a:p>
            <a:r>
              <a:rPr lang="en-US" dirty="0" smtClean="0"/>
              <a:t>FWD Day Activities:</a:t>
            </a:r>
          </a:p>
          <a:p>
            <a:pPr lvl="1"/>
            <a:r>
              <a:rPr lang="en-US" dirty="0"/>
              <a:t>Formally announced on November 8</a:t>
            </a:r>
            <a:r>
              <a:rPr lang="en-US" baseline="30000" dirty="0"/>
              <a:t>th</a:t>
            </a:r>
            <a:r>
              <a:rPr lang="en-US" dirty="0"/>
              <a:t> at Ad Tech Conference to 2,000 marketers</a:t>
            </a:r>
          </a:p>
          <a:p>
            <a:pPr lvl="1"/>
            <a:r>
              <a:rPr lang="en-US" dirty="0" smtClean="0"/>
              <a:t>Provided content and materials to partners, bloggers, faith-based communities</a:t>
            </a:r>
          </a:p>
          <a:p>
            <a:pPr lvl="2"/>
            <a:r>
              <a:rPr lang="en-US" dirty="0" smtClean="0"/>
              <a:t>World Vision and Islamic Relief</a:t>
            </a:r>
            <a:endParaRPr lang="en-US" dirty="0"/>
          </a:p>
          <a:p>
            <a:pPr lvl="1"/>
            <a:r>
              <a:rPr lang="en-US" dirty="0" smtClean="0"/>
              <a:t>Worked with corporate </a:t>
            </a:r>
            <a:r>
              <a:rPr lang="en-US" dirty="0"/>
              <a:t>partners </a:t>
            </a:r>
            <a:r>
              <a:rPr lang="en-US" dirty="0" smtClean="0"/>
              <a:t>to get their buy-in </a:t>
            </a:r>
          </a:p>
          <a:p>
            <a:pPr lvl="2"/>
            <a:r>
              <a:rPr lang="en-US" dirty="0" smtClean="0"/>
              <a:t>YouTube</a:t>
            </a:r>
          </a:p>
          <a:p>
            <a:pPr lvl="2"/>
            <a:r>
              <a:rPr lang="en-US" dirty="0" smtClean="0"/>
              <a:t>Seamless</a:t>
            </a:r>
            <a:endParaRPr lang="en-US" dirty="0"/>
          </a:p>
          <a:p>
            <a:pPr lvl="1"/>
            <a:r>
              <a:rPr lang="en-US" dirty="0" smtClean="0"/>
              <a:t>Launched GOOD Competition</a:t>
            </a:r>
          </a:p>
          <a:p>
            <a:pPr lvl="1"/>
            <a:r>
              <a:rPr lang="en-US" dirty="0" smtClean="0"/>
              <a:t>Participated in FWD Day tweet-up from the White House with Jon Carson</a:t>
            </a:r>
          </a:p>
          <a:p>
            <a:pPr lvl="1"/>
            <a:r>
              <a:rPr lang="en-US" dirty="0" smtClean="0"/>
              <a:t>Hosted FWD Day “</a:t>
            </a:r>
            <a:r>
              <a:rPr lang="en-US" dirty="0" err="1" smtClean="0"/>
              <a:t>twiterview</a:t>
            </a:r>
            <a:r>
              <a:rPr lang="en-US" dirty="0" smtClean="0"/>
              <a:t>” with Monique Coleman from @USAID</a:t>
            </a:r>
          </a:p>
          <a:p>
            <a:pPr lvl="1"/>
            <a:r>
              <a:rPr lang="en-US" dirty="0" smtClean="0"/>
              <a:t>USAID Staff Walk and Reflection</a:t>
            </a:r>
          </a:p>
          <a:p>
            <a:pPr lvl="1"/>
            <a:r>
              <a:rPr lang="en-US" dirty="0" smtClean="0"/>
              <a:t>Make Your Own PSA Tactic Launched (and internal event)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8501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3025"/>
          </a:xfrm>
        </p:spPr>
        <p:txBody>
          <a:bodyPr/>
          <a:lstStyle/>
          <a:p>
            <a:r>
              <a:rPr lang="en-US" sz="4400" dirty="0" smtClean="0"/>
              <a:t>FWD Day - YouTube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62425" cy="4525963"/>
          </a:xfrm>
        </p:spPr>
        <p:txBody>
          <a:bodyPr/>
          <a:lstStyle/>
          <a:p>
            <a:r>
              <a:rPr lang="en-US" dirty="0" smtClean="0"/>
              <a:t>Create Your Own PSA Campaign</a:t>
            </a:r>
          </a:p>
          <a:p>
            <a:pPr lvl="1"/>
            <a:r>
              <a:rPr lang="en-US" dirty="0" smtClean="0"/>
              <a:t>Launched “This Moment” Platform, donated by YouTube</a:t>
            </a:r>
          </a:p>
          <a:p>
            <a:pPr lvl="1"/>
            <a:r>
              <a:rPr lang="en-US" dirty="0" smtClean="0"/>
              <a:t>Allowed User Generated Videos to be loaded on to USAID channel</a:t>
            </a:r>
          </a:p>
          <a:p>
            <a:r>
              <a:rPr lang="en-US" dirty="0" smtClean="0"/>
              <a:t>YouTube “Spotlight” on home page</a:t>
            </a:r>
          </a:p>
          <a:p>
            <a:r>
              <a:rPr lang="en-US" dirty="0" smtClean="0"/>
              <a:t>10 YouTube Celebrities made FWD videos</a:t>
            </a:r>
          </a:p>
          <a:p>
            <a:r>
              <a:rPr lang="en-US" dirty="0" smtClean="0"/>
              <a:t>YouTube tweeted and posted on Facebook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4910" y="1600200"/>
            <a:ext cx="4026665" cy="3425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38700" y="4731632"/>
            <a:ext cx="3581400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5614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38275"/>
          </a:xfrm>
        </p:spPr>
        <p:txBody>
          <a:bodyPr/>
          <a:lstStyle/>
          <a:p>
            <a:r>
              <a:rPr lang="en-US" sz="4800" dirty="0" smtClean="0"/>
              <a:t>FWD Day Success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fontAlgn="base"/>
            <a:r>
              <a:rPr lang="en-US" dirty="0" smtClean="0"/>
              <a:t>Twitter </a:t>
            </a:r>
            <a:r>
              <a:rPr lang="en-US" dirty="0"/>
              <a:t>nearly 18 million people were reached generating 51 million </a:t>
            </a:r>
            <a:r>
              <a:rPr lang="en-US" dirty="0" smtClean="0"/>
              <a:t>impressions</a:t>
            </a:r>
            <a:endParaRPr lang="en-US" dirty="0"/>
          </a:p>
          <a:p>
            <a:pPr lvl="1" fontAlgn="base"/>
            <a:r>
              <a:rPr lang="en-US" dirty="0"/>
              <a:t>Nearly 50 million Facebook fans across more than 70 public pages that mentioned the campaign – that doesn’t even include all the private page </a:t>
            </a:r>
            <a:r>
              <a:rPr lang="en-US" dirty="0" smtClean="0"/>
              <a:t>mentions</a:t>
            </a:r>
            <a:endParaRPr lang="en-US" dirty="0"/>
          </a:p>
          <a:p>
            <a:pPr lvl="1" fontAlgn="base"/>
            <a:r>
              <a:rPr lang="en-US" dirty="0"/>
              <a:t>Celebrities from film, music, TV and the arts like Mia Farrow, Eliza </a:t>
            </a:r>
            <a:r>
              <a:rPr lang="en-US" dirty="0" err="1"/>
              <a:t>Dushku</a:t>
            </a:r>
            <a:r>
              <a:rPr lang="en-US" dirty="0"/>
              <a:t>, Mandy Moore, Monique Coleman and Lupe Fiasco, mentioned the campaign to their </a:t>
            </a:r>
            <a:r>
              <a:rPr lang="en-US" dirty="0" smtClean="0"/>
              <a:t>fans</a:t>
            </a:r>
            <a:endParaRPr lang="en-US" dirty="0"/>
          </a:p>
          <a:p>
            <a:pPr lvl="1" fontAlgn="base"/>
            <a:r>
              <a:rPr lang="en-US" dirty="0"/>
              <a:t>More than 40 videos were made garnering over 650,000 video views in just the first few hours of FWD Day, </a:t>
            </a:r>
            <a:endParaRPr lang="en-US" dirty="0" smtClean="0"/>
          </a:p>
          <a:p>
            <a:pPr lvl="2" fontAlgn="base"/>
            <a:r>
              <a:rPr lang="en-US" dirty="0" smtClean="0"/>
              <a:t>Featuring </a:t>
            </a:r>
            <a:r>
              <a:rPr lang="en-US" dirty="0"/>
              <a:t>viral video stars like Brittani, Lisa Nova, and the “Chocolate Rain” guy as well as comedy troupes from Barely Political, The Second City and Funny or </a:t>
            </a:r>
            <a:r>
              <a:rPr lang="en-US" dirty="0" smtClean="0"/>
              <a:t>Die</a:t>
            </a:r>
            <a:endParaRPr lang="en-US" dirty="0"/>
          </a:p>
          <a:p>
            <a:pPr lvl="1" fontAlgn="base"/>
            <a:r>
              <a:rPr lang="en-US" dirty="0"/>
              <a:t>More than 30 blog posts with a reach of over 1.1 million people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44600" y="4811852"/>
            <a:ext cx="6426200" cy="877163"/>
          </a:xfrm>
          <a:prstGeom prst="rect">
            <a:avLst/>
          </a:prstGeom>
          <a:noFill/>
          <a:ln>
            <a:solidFill>
              <a:schemeClr val="tx1">
                <a:alpha val="79000"/>
              </a:schemeClr>
            </a:solidFill>
          </a:ln>
          <a:effectLst>
            <a:glow rad="101600">
              <a:schemeClr val="accent2">
                <a:alpha val="75000"/>
              </a:schemeClr>
            </a:glow>
            <a:outerShdw blurRad="50800" dist="38100" dir="15900000" algn="tl" rotWithShape="0">
              <a:schemeClr val="accent2">
                <a:alpha val="43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200" dirty="0"/>
              <a:t>More than 117 million shares </a:t>
            </a:r>
            <a:r>
              <a:rPr lang="en-US" sz="2200" dirty="0" smtClean="0"/>
              <a:t>generated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1785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Metrics and Success To Date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52425" y="1714501"/>
            <a:ext cx="4019550" cy="476408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2900" b="1" dirty="0"/>
              <a:t>FWD Actions Taken:</a:t>
            </a:r>
            <a:r>
              <a:rPr lang="en-US" sz="2900" dirty="0"/>
              <a:t> </a:t>
            </a:r>
          </a:p>
          <a:p>
            <a:pPr lvl="1"/>
            <a:r>
              <a:rPr lang="en-US" sz="2000" b="1" dirty="0" smtClean="0"/>
              <a:t>More than 150 million FWDs</a:t>
            </a:r>
            <a:endParaRPr lang="en-US" sz="2000" dirty="0"/>
          </a:p>
          <a:p>
            <a:pPr lvl="1"/>
            <a:r>
              <a:rPr lang="en-US" sz="2000" dirty="0"/>
              <a:t>40 people around the country made their own FWD PSA</a:t>
            </a:r>
          </a:p>
          <a:p>
            <a:pPr marL="0" indent="0">
              <a:buNone/>
            </a:pPr>
            <a:endParaRPr lang="en-US" sz="2900" b="1" dirty="0" smtClean="0"/>
          </a:p>
          <a:p>
            <a:pPr marL="0" indent="0">
              <a:buNone/>
            </a:pPr>
            <a:r>
              <a:rPr lang="en-US" sz="2900" b="1" dirty="0" smtClean="0"/>
              <a:t>Partnerships Forged:</a:t>
            </a:r>
          </a:p>
          <a:p>
            <a:pPr lvl="1"/>
            <a:r>
              <a:rPr lang="en-US" sz="2000" dirty="0" smtClean="0"/>
              <a:t>13 </a:t>
            </a:r>
            <a:r>
              <a:rPr lang="en-US" sz="2000" dirty="0"/>
              <a:t>New Corporate </a:t>
            </a:r>
            <a:r>
              <a:rPr lang="en-US" sz="2000" dirty="0" smtClean="0"/>
              <a:t>Partnerships</a:t>
            </a:r>
          </a:p>
          <a:p>
            <a:pPr lvl="1"/>
            <a:r>
              <a:rPr lang="en-US" sz="2000" dirty="0" smtClean="0"/>
              <a:t>Consortium of 8 NGOs with the Text-to-Give Campaign</a:t>
            </a:r>
          </a:p>
          <a:p>
            <a:pPr lvl="1"/>
            <a:r>
              <a:rPr lang="en-US" sz="2000" dirty="0" smtClean="0"/>
              <a:t>Host of partnerships created with Advocacy, Faith-Based, and non-traditional organizations.</a:t>
            </a:r>
          </a:p>
          <a:p>
            <a:pPr lvl="1"/>
            <a:r>
              <a:rPr lang="en-US" sz="2000" dirty="0" smtClean="0"/>
              <a:t>Interagency Partnerships – White House, State, </a:t>
            </a:r>
          </a:p>
          <a:p>
            <a:pPr marL="0" indent="0">
              <a:buNone/>
            </a:pPr>
            <a:endParaRPr lang="en-US" sz="2900" b="1" dirty="0" smtClean="0"/>
          </a:p>
          <a:p>
            <a:pPr marL="0" indent="0">
              <a:buNone/>
            </a:pPr>
            <a:r>
              <a:rPr lang="en-US" sz="2900" b="1" dirty="0" smtClean="0"/>
              <a:t>Awareness </a:t>
            </a:r>
            <a:r>
              <a:rPr lang="en-US" sz="2900" b="1" dirty="0"/>
              <a:t>Raised:</a:t>
            </a:r>
            <a:r>
              <a:rPr lang="en-US" sz="2900" dirty="0"/>
              <a:t> </a:t>
            </a:r>
            <a:endParaRPr lang="en-US" sz="2900" dirty="0" smtClean="0"/>
          </a:p>
          <a:p>
            <a:pPr lvl="1"/>
            <a:r>
              <a:rPr lang="en-US" sz="2000" dirty="0" smtClean="0"/>
              <a:t>80,000+ total website hits since launch of campaign</a:t>
            </a:r>
          </a:p>
          <a:p>
            <a:pPr lvl="1"/>
            <a:r>
              <a:rPr lang="en-US" sz="2000" dirty="0" smtClean="0"/>
              <a:t>117 </a:t>
            </a:r>
            <a:r>
              <a:rPr lang="en-US" sz="2000" dirty="0"/>
              <a:t>million forwards on FWD Day </a:t>
            </a:r>
            <a:r>
              <a:rPr lang="en-US" sz="2000" dirty="0" smtClean="0"/>
              <a:t>alone</a:t>
            </a:r>
            <a:endParaRPr lang="en-US" sz="2000" dirty="0"/>
          </a:p>
          <a:p>
            <a:pPr marL="0" indent="0">
              <a:buNone/>
            </a:pPr>
            <a:r>
              <a:rPr lang="en-US" sz="2900" dirty="0"/>
              <a:t> </a:t>
            </a:r>
          </a:p>
          <a:p>
            <a:pPr marL="0" indent="0">
              <a:buNone/>
            </a:pPr>
            <a:r>
              <a:rPr lang="en-US" sz="2900" b="1" dirty="0" smtClean="0"/>
              <a:t>Digital </a:t>
            </a:r>
            <a:r>
              <a:rPr lang="en-US" sz="2900" b="1" dirty="0"/>
              <a:t>Traction:</a:t>
            </a:r>
            <a:r>
              <a:rPr lang="en-US" sz="2900" dirty="0"/>
              <a:t> </a:t>
            </a:r>
            <a:endParaRPr lang="en-US" sz="2900" dirty="0" smtClean="0"/>
          </a:p>
          <a:p>
            <a:pPr lvl="1"/>
            <a:r>
              <a:rPr lang="en-US" sz="2000" dirty="0" smtClean="0"/>
              <a:t>#</a:t>
            </a:r>
            <a:r>
              <a:rPr lang="en-US" sz="2000" dirty="0"/>
              <a:t>FWD achieved trending status on </a:t>
            </a:r>
            <a:r>
              <a:rPr lang="en-US" sz="2000" dirty="0" smtClean="0"/>
              <a:t>Twitter on FWD Launch and on FWD Day</a:t>
            </a:r>
            <a:endParaRPr lang="en-US" sz="1800" dirty="0" smtClean="0"/>
          </a:p>
          <a:p>
            <a:pPr lvl="1"/>
            <a:r>
              <a:rPr lang="en-US" sz="2000" dirty="0" smtClean="0"/>
              <a:t>More than 30 different bloggers have written about the FWD Campaign</a:t>
            </a:r>
          </a:p>
          <a:p>
            <a:pPr lvl="1"/>
            <a:r>
              <a:rPr lang="en-US" sz="2000" dirty="0" smtClean="0"/>
              <a:t>High profile celebrities, organizations and individuals have tweeted </a:t>
            </a:r>
          </a:p>
          <a:p>
            <a:pPr marL="0" indent="0">
              <a:buNone/>
            </a:pPr>
            <a:r>
              <a:rPr lang="en-US" sz="2900" dirty="0"/>
              <a:t> </a:t>
            </a:r>
          </a:p>
          <a:p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876800" y="1714501"/>
            <a:ext cx="3905250" cy="43656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/>
              <a:t>Contact Lists Built:</a:t>
            </a:r>
            <a:r>
              <a:rPr lang="en-US" sz="1600" dirty="0"/>
              <a:t> </a:t>
            </a:r>
          </a:p>
          <a:p>
            <a:pPr lvl="1"/>
            <a:r>
              <a:rPr lang="en-US" sz="1100" dirty="0"/>
              <a:t>More than 2,600 people have signed up for the FWD e-mail distribution list</a:t>
            </a:r>
          </a:p>
          <a:p>
            <a:pPr lvl="1"/>
            <a:r>
              <a:rPr lang="en-US" sz="1100" dirty="0"/>
              <a:t>Through the campaign USAID has a list of 700 bloggers</a:t>
            </a:r>
            <a:endParaRPr lang="en-US" sz="1100" i="1" dirty="0"/>
          </a:p>
          <a:p>
            <a:pPr lvl="1"/>
            <a:r>
              <a:rPr lang="en-US" sz="1100" dirty="0"/>
              <a:t>More than 5,000 new Facebook followers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sz="1600" b="1" dirty="0" smtClean="0"/>
              <a:t>Other Wins:</a:t>
            </a:r>
          </a:p>
          <a:p>
            <a:pPr lvl="1"/>
            <a:r>
              <a:rPr lang="en-US" sz="1100" dirty="0" smtClean="0"/>
              <a:t>Mapping Platform and usaid.gov/Data</a:t>
            </a:r>
          </a:p>
          <a:p>
            <a:pPr lvl="1"/>
            <a:r>
              <a:rPr lang="en-US" sz="1100" dirty="0" smtClean="0"/>
              <a:t>New and innovative engagement concepts for USG and USAID</a:t>
            </a:r>
          </a:p>
          <a:p>
            <a:pPr lvl="1"/>
            <a:r>
              <a:rPr lang="en-US" sz="1100" dirty="0" smtClean="0"/>
              <a:t>User and Partner Generated Content</a:t>
            </a:r>
            <a:endParaRPr lang="en-US" sz="1100" dirty="0"/>
          </a:p>
          <a:p>
            <a:endParaRPr lang="en-US" i="1" dirty="0"/>
          </a:p>
        </p:txBody>
      </p:sp>
      <p:sp>
        <p:nvSpPr>
          <p:cNvPr id="5" name="TextBox 4"/>
          <p:cNvSpPr txBox="1"/>
          <p:nvPr/>
        </p:nvSpPr>
        <p:spPr>
          <a:xfrm>
            <a:off x="5029200" y="5146339"/>
            <a:ext cx="4000500" cy="14465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100" dirty="0" smtClean="0"/>
              <a:t>Quotes about FWD Campaign</a:t>
            </a:r>
          </a:p>
          <a:p>
            <a:r>
              <a:rPr lang="en-US" sz="1100" dirty="0"/>
              <a:t>“The FWD campaign is an innovative way to engage citizens into action by making data easily accessible to the public</a:t>
            </a:r>
            <a:r>
              <a:rPr lang="en-US" sz="1100" dirty="0" smtClean="0"/>
              <a:t>.” – </a:t>
            </a:r>
            <a:r>
              <a:rPr lang="en-US" sz="1100" dirty="0" err="1" smtClean="0"/>
              <a:t>Fabrice</a:t>
            </a:r>
            <a:r>
              <a:rPr lang="en-US" sz="1100" dirty="0" smtClean="0"/>
              <a:t> </a:t>
            </a:r>
            <a:r>
              <a:rPr lang="en-US" sz="1100" dirty="0" err="1" smtClean="0"/>
              <a:t>Musoni</a:t>
            </a:r>
            <a:r>
              <a:rPr lang="en-US" sz="1100" dirty="0" smtClean="0"/>
              <a:t> GBI Portal</a:t>
            </a:r>
          </a:p>
          <a:p>
            <a:endParaRPr lang="en-US" sz="1100" dirty="0"/>
          </a:p>
          <a:p>
            <a:r>
              <a:rPr lang="en-US" sz="1100" dirty="0" smtClean="0"/>
              <a:t>“The #FWD Campaign website from @USAID might be the coolest site in gov’t.  Extremely vital issue.” – Mike </a:t>
            </a:r>
            <a:r>
              <a:rPr lang="en-US" sz="1100" dirty="0" err="1" smtClean="0"/>
              <a:t>Moffo</a:t>
            </a:r>
            <a:r>
              <a:rPr lang="en-US" sz="1100" dirty="0" smtClean="0"/>
              <a:t> on Twitter</a:t>
            </a:r>
            <a:endParaRPr lang="en-US" sz="1100" dirty="0"/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457200" y="3276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457200" y="3276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640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Objectives of FWD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237469" y="2038790"/>
            <a:ext cx="5313407" cy="1145808"/>
          </a:xfrm>
          <a:prstGeom prst="roundRect">
            <a:avLst>
              <a:gd name="adj" fmla="val 882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b="1" dirty="0" smtClean="0">
                <a:solidFill>
                  <a:schemeClr val="tx1"/>
                </a:solidFill>
              </a:rPr>
              <a:t>Inform the American people on the crisis in the Horn of Africa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237469" y="3433043"/>
            <a:ext cx="5313407" cy="1145808"/>
          </a:xfrm>
          <a:prstGeom prst="roundRect">
            <a:avLst>
              <a:gd name="adj" fmla="val 882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b="1" dirty="0" smtClean="0">
                <a:solidFill>
                  <a:srgbClr val="000000"/>
                </a:solidFill>
              </a:rPr>
              <a:t>Leverage USG’s convening power to unite individuals, NGOs, and corporations in responding to the crisis and preventing famine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237469" y="4827297"/>
            <a:ext cx="5313407" cy="1145808"/>
          </a:xfrm>
          <a:prstGeom prst="roundRect">
            <a:avLst>
              <a:gd name="adj" fmla="val 882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b="1" dirty="0" smtClean="0">
                <a:solidFill>
                  <a:srgbClr val="000000"/>
                </a:solidFill>
              </a:rPr>
              <a:t>Engage the public in new ways to help them become part of the solution</a:t>
            </a:r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913686644"/>
              </p:ext>
            </p:extLst>
          </p:nvPr>
        </p:nvGraphicFramePr>
        <p:xfrm>
          <a:off x="-83553" y="1348822"/>
          <a:ext cx="3888639" cy="52314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980757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 Audiences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fontAlgn="base"/>
            <a:r>
              <a:rPr lang="en-US" dirty="0"/>
              <a:t>With television and radio PSA’s running throughout the U.S</a:t>
            </a:r>
            <a:r>
              <a:rPr lang="en-US" dirty="0" smtClean="0"/>
              <a:t>. </a:t>
            </a:r>
            <a:r>
              <a:rPr lang="en-US" dirty="0"/>
              <a:t>and web-banners on major media websites, the campaign </a:t>
            </a:r>
            <a:r>
              <a:rPr lang="en-US" dirty="0" smtClean="0"/>
              <a:t>reached </a:t>
            </a:r>
            <a:r>
              <a:rPr lang="en-US" dirty="0"/>
              <a:t>millions of Americans - a scale never before achieved at </a:t>
            </a:r>
            <a:r>
              <a:rPr lang="en-US" dirty="0" smtClean="0"/>
              <a:t>USAID.</a:t>
            </a:r>
            <a:endParaRPr lang="en-US" dirty="0"/>
          </a:p>
          <a:p>
            <a:pPr marL="0" indent="0" fontAlgn="base">
              <a:buNone/>
            </a:pPr>
            <a:endParaRPr lang="en-US" dirty="0"/>
          </a:p>
          <a:p>
            <a:pPr fontAlgn="base"/>
            <a:r>
              <a:rPr lang="en-US" dirty="0" smtClean="0"/>
              <a:t>Identified </a:t>
            </a:r>
            <a:r>
              <a:rPr lang="en-US" dirty="0"/>
              <a:t>the following target audiences for more concentrated outreach and </a:t>
            </a:r>
            <a:r>
              <a:rPr lang="en-US" dirty="0" smtClean="0"/>
              <a:t>engagement.</a:t>
            </a:r>
          </a:p>
          <a:p>
            <a:pPr lvl="1" fontAlgn="base"/>
            <a:r>
              <a:rPr lang="en-US" dirty="0" smtClean="0"/>
              <a:t>Communities </a:t>
            </a:r>
            <a:r>
              <a:rPr lang="en-US" dirty="0"/>
              <a:t>of Faith</a:t>
            </a:r>
          </a:p>
          <a:p>
            <a:pPr lvl="1" fontAlgn="base"/>
            <a:r>
              <a:rPr lang="en-US" dirty="0" smtClean="0"/>
              <a:t>Implementing </a:t>
            </a:r>
            <a:r>
              <a:rPr lang="en-US" dirty="0"/>
              <a:t>Partners and NGOs</a:t>
            </a:r>
          </a:p>
          <a:p>
            <a:pPr lvl="1" fontAlgn="base"/>
            <a:r>
              <a:rPr lang="en-US" dirty="0"/>
              <a:t>Corporations</a:t>
            </a:r>
          </a:p>
          <a:p>
            <a:pPr lvl="1" fontAlgn="base"/>
            <a:r>
              <a:rPr lang="en-US" dirty="0"/>
              <a:t>Youth </a:t>
            </a:r>
            <a:r>
              <a:rPr lang="en-US" dirty="0" smtClean="0"/>
              <a:t>and University Groups</a:t>
            </a:r>
            <a:endParaRPr lang="en-US" dirty="0"/>
          </a:p>
          <a:p>
            <a:pPr lvl="1" fontAlgn="base"/>
            <a:r>
              <a:rPr lang="en-US" dirty="0"/>
              <a:t>Congressional Members and Staffers</a:t>
            </a:r>
          </a:p>
          <a:p>
            <a:pPr lvl="1" fontAlgn="base"/>
            <a:r>
              <a:rPr lang="en-US" dirty="0"/>
              <a:t>Advocacy Organizations</a:t>
            </a:r>
          </a:p>
        </p:txBody>
      </p:sp>
    </p:spTree>
    <p:extLst>
      <p:ext uri="{BB962C8B-B14F-4D97-AF65-F5344CB8AC3E}">
        <p14:creationId xmlns:p14="http://schemas.microsoft.com/office/powerpoint/2010/main" xmlns="" val="340794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Messaging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I</a:t>
            </a:r>
            <a:r>
              <a:rPr lang="en-US" sz="2000" dirty="0" smtClean="0"/>
              <a:t>nform </a:t>
            </a:r>
            <a:r>
              <a:rPr lang="en-US" sz="2000" dirty="0"/>
              <a:t>people of the crisis </a:t>
            </a:r>
            <a:r>
              <a:rPr lang="en-US" sz="2000" dirty="0" smtClean="0"/>
              <a:t>and </a:t>
            </a:r>
            <a:r>
              <a:rPr lang="en-US" sz="2000" dirty="0"/>
              <a:t>use it as a hook to talk about the President’ Feed the Future initiative and longer-term food security issues.  </a:t>
            </a:r>
          </a:p>
          <a:p>
            <a:r>
              <a:rPr lang="en-US" sz="2000" dirty="0" smtClean="0"/>
              <a:t>Utilize four key info graphics explaining the crisis.</a:t>
            </a:r>
          </a:p>
          <a:p>
            <a:r>
              <a:rPr lang="en-US" sz="2000" i="1" dirty="0" smtClean="0"/>
              <a:t>Key </a:t>
            </a:r>
            <a:r>
              <a:rPr lang="en-US" sz="2000" i="1" dirty="0"/>
              <a:t>Messages</a:t>
            </a:r>
            <a:r>
              <a:rPr lang="en-US" sz="2000" dirty="0"/>
              <a:t>: </a:t>
            </a:r>
          </a:p>
          <a:p>
            <a:pPr lvl="1"/>
            <a:r>
              <a:rPr lang="en-US" dirty="0"/>
              <a:t>There is a massive crisis taking place in the Horn of Africa.</a:t>
            </a:r>
          </a:p>
          <a:p>
            <a:pPr lvl="1"/>
            <a:r>
              <a:rPr lang="en-US" dirty="0"/>
              <a:t>More than 13.3 million people are affected by the Famine, War and Drought</a:t>
            </a:r>
          </a:p>
          <a:p>
            <a:pPr lvl="1"/>
            <a:r>
              <a:rPr lang="en-US" dirty="0"/>
              <a:t>But famine is preventable and we know the solutions.  </a:t>
            </a:r>
          </a:p>
          <a:p>
            <a:pPr lvl="1"/>
            <a:r>
              <a:rPr lang="en-US" dirty="0"/>
              <a:t>Through Feed the Future, we are working to make sure these types of disasters never happen again - investing in the short, medium, and long term solutions.  </a:t>
            </a:r>
          </a:p>
          <a:p>
            <a:pPr lvl="1"/>
            <a:r>
              <a:rPr lang="en-US" dirty="0"/>
              <a:t>Making these types of investments is in the interest of the American people - for our National Security and because its the right thing to do.  </a:t>
            </a:r>
          </a:p>
          <a:p>
            <a:pPr lvl="1"/>
            <a:r>
              <a:rPr lang="en-US" dirty="0"/>
              <a:t>You can be apart of the </a:t>
            </a:r>
            <a:r>
              <a:rPr lang="en-US" dirty="0" smtClean="0"/>
              <a:t>solution: </a:t>
            </a:r>
            <a:r>
              <a:rPr lang="en-US" dirty="0"/>
              <a:t> </a:t>
            </a:r>
            <a:r>
              <a:rPr lang="en-US" dirty="0" smtClean="0"/>
              <a:t>We are the relief.</a:t>
            </a:r>
          </a:p>
          <a:p>
            <a:pPr lvl="1"/>
            <a:r>
              <a:rPr lang="en-US" dirty="0" smtClean="0"/>
              <a:t>It doesn’t take a lot. Just a lot of us.</a:t>
            </a:r>
          </a:p>
          <a:p>
            <a:pPr lvl="1"/>
            <a:r>
              <a:rPr lang="en-US" dirty="0" smtClean="0"/>
              <a:t>Text “Give” </a:t>
            </a:r>
            <a:r>
              <a:rPr lang="en-US" dirty="0"/>
              <a:t>to 777444 to Donate $10.  A small investment will have a major impact</a:t>
            </a:r>
            <a:r>
              <a:rPr lang="en-US" dirty="0" smtClean="0"/>
              <a:t>.</a:t>
            </a:r>
          </a:p>
          <a:p>
            <a:pPr lvl="1"/>
            <a:r>
              <a:rPr lang="en-US" b="1" dirty="0" smtClean="0"/>
              <a:t>But Do more than Donate. </a:t>
            </a:r>
            <a:r>
              <a:rPr lang="en-US" b="1" dirty="0"/>
              <a:t>FWD the </a:t>
            </a:r>
            <a:r>
              <a:rPr lang="en-US" b="1" dirty="0" smtClean="0"/>
              <a:t>Facts. </a:t>
            </a:r>
            <a:r>
              <a:rPr lang="en-US" dirty="0"/>
              <a:t> 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5200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1700"/>
          </a:xfrm>
        </p:spPr>
        <p:txBody>
          <a:bodyPr/>
          <a:lstStyle/>
          <a:p>
            <a:r>
              <a:rPr lang="en-US" dirty="0" smtClean="0"/>
              <a:t>Key Info Graphics</a:t>
            </a:r>
            <a:endParaRPr lang="en-US" dirty="0"/>
          </a:p>
        </p:txBody>
      </p:sp>
      <p:pic>
        <p:nvPicPr>
          <p:cNvPr id="1027" name="Picture 3" descr="C:\Documents and Settings\matjohnson\My Documents\fact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15565" y="901700"/>
            <a:ext cx="3941187" cy="3029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matjohnson\My Documents\fact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1" y="3931029"/>
            <a:ext cx="3808018" cy="2926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Documents and Settings\matjohnson\My Documents\fact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921936"/>
            <a:ext cx="3914861" cy="3009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Documents and Settings\matjohnson\My Documents\fact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7696" y="3931029"/>
            <a:ext cx="3804365" cy="292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8091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8000"/>
            <a:ext cx="8229600" cy="4525963"/>
          </a:xfrm>
        </p:spPr>
        <p:txBody>
          <a:bodyPr/>
          <a:lstStyle/>
          <a:p>
            <a:r>
              <a:rPr lang="en-US" i="1" dirty="0"/>
              <a:t>September 19: </a:t>
            </a:r>
            <a:r>
              <a:rPr lang="en-US" dirty="0" smtClean="0"/>
              <a:t>FWD Campaign Launch </a:t>
            </a:r>
            <a:endParaRPr lang="en-US" dirty="0"/>
          </a:p>
          <a:p>
            <a:r>
              <a:rPr lang="en-US" i="1" dirty="0" smtClean="0"/>
              <a:t>October 14: </a:t>
            </a:r>
            <a:r>
              <a:rPr lang="en-US" dirty="0" smtClean="0"/>
              <a:t>Facebook Buddy Media Tab</a:t>
            </a:r>
          </a:p>
          <a:p>
            <a:r>
              <a:rPr lang="en-US" i="1" dirty="0" smtClean="0"/>
              <a:t>October </a:t>
            </a:r>
            <a:r>
              <a:rPr lang="en-US" i="1" dirty="0"/>
              <a:t>26: </a:t>
            </a:r>
            <a:r>
              <a:rPr lang="en-US" dirty="0" smtClean="0"/>
              <a:t>Official </a:t>
            </a:r>
            <a:r>
              <a:rPr lang="en-US" dirty="0"/>
              <a:t>PSA </a:t>
            </a:r>
            <a:r>
              <a:rPr lang="en-US" dirty="0" smtClean="0"/>
              <a:t>Release</a:t>
            </a:r>
            <a:endParaRPr lang="en-US" dirty="0"/>
          </a:p>
          <a:p>
            <a:r>
              <a:rPr lang="en-US" i="1" dirty="0" smtClean="0"/>
              <a:t>November </a:t>
            </a:r>
            <a:r>
              <a:rPr lang="en-US" i="1" dirty="0"/>
              <a:t>9: </a:t>
            </a:r>
            <a:r>
              <a:rPr lang="en-US" dirty="0"/>
              <a:t>FWD </a:t>
            </a:r>
            <a:r>
              <a:rPr lang="en-US" dirty="0" smtClean="0"/>
              <a:t>Day</a:t>
            </a:r>
          </a:p>
          <a:p>
            <a:r>
              <a:rPr lang="en-US" i="1" dirty="0" smtClean="0"/>
              <a:t>November 9 through December 16:  </a:t>
            </a:r>
            <a:r>
              <a:rPr lang="en-US" dirty="0" smtClean="0"/>
              <a:t>GOOD Competition</a:t>
            </a:r>
            <a:endParaRPr lang="en-US" dirty="0"/>
          </a:p>
          <a:p>
            <a:r>
              <a:rPr lang="en-US" i="1" dirty="0" smtClean="0"/>
              <a:t>December 2 through December 14:  </a:t>
            </a:r>
            <a:r>
              <a:rPr lang="en-US" dirty="0" smtClean="0"/>
              <a:t>MTV Act Auction</a:t>
            </a:r>
          </a:p>
          <a:p>
            <a:r>
              <a:rPr lang="en-US" i="1" dirty="0" smtClean="0"/>
              <a:t>December 20: </a:t>
            </a:r>
            <a:r>
              <a:rPr lang="en-US" dirty="0" smtClean="0"/>
              <a:t>NFL and </a:t>
            </a:r>
            <a:r>
              <a:rPr lang="en-US" dirty="0"/>
              <a:t>Anthony </a:t>
            </a:r>
            <a:r>
              <a:rPr lang="en-US" dirty="0" err="1"/>
              <a:t>Bourdain</a:t>
            </a:r>
            <a:r>
              <a:rPr lang="en-US" dirty="0"/>
              <a:t> </a:t>
            </a:r>
            <a:r>
              <a:rPr lang="en-US" dirty="0" smtClean="0"/>
              <a:t>PSA Release</a:t>
            </a:r>
          </a:p>
          <a:p>
            <a:r>
              <a:rPr lang="en-US" i="1" dirty="0" smtClean="0"/>
              <a:t>February 10:  Bow Tie Friday</a:t>
            </a:r>
          </a:p>
        </p:txBody>
      </p:sp>
    </p:spTree>
    <p:extLst>
      <p:ext uri="{BB962C8B-B14F-4D97-AF65-F5344CB8AC3E}">
        <p14:creationId xmlns:p14="http://schemas.microsoft.com/office/powerpoint/2010/main" xmlns="" val="309121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usaid.gov</a:t>
            </a:r>
            <a:r>
              <a:rPr lang="en-US" dirty="0" smtClean="0"/>
              <a:t>/FWD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18986" cy="46486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Divided into four main sections:</a:t>
            </a:r>
          </a:p>
          <a:p>
            <a:r>
              <a:rPr lang="en-US" sz="2000" dirty="0" smtClean="0"/>
              <a:t>Crisis</a:t>
            </a:r>
            <a:endParaRPr lang="en-US" sz="2000" dirty="0"/>
          </a:p>
          <a:p>
            <a:r>
              <a:rPr lang="en-US" sz="2000" dirty="0" smtClean="0"/>
              <a:t>Response</a:t>
            </a:r>
            <a:endParaRPr lang="en-US" sz="2000" dirty="0"/>
          </a:p>
          <a:p>
            <a:r>
              <a:rPr lang="en-US" sz="2000" dirty="0" smtClean="0"/>
              <a:t>Action</a:t>
            </a:r>
            <a:endParaRPr lang="en-US" sz="2000" dirty="0"/>
          </a:p>
          <a:p>
            <a:r>
              <a:rPr lang="en-US" sz="2000" dirty="0" smtClean="0"/>
              <a:t>Feed </a:t>
            </a:r>
            <a:r>
              <a:rPr lang="en-US" sz="2000" dirty="0"/>
              <a:t>the Future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sz="2000" dirty="0" smtClean="0"/>
              <a:t>Each page incorporates:</a:t>
            </a:r>
          </a:p>
          <a:p>
            <a:r>
              <a:rPr lang="en-US" sz="2000" dirty="0" smtClean="0"/>
              <a:t>Open Data</a:t>
            </a:r>
          </a:p>
          <a:p>
            <a:r>
              <a:rPr lang="en-US" sz="2000" dirty="0" smtClean="0"/>
              <a:t>Sharable Facts and Information</a:t>
            </a:r>
            <a:endParaRPr lang="en-US" sz="2000" dirty="0"/>
          </a:p>
          <a:p>
            <a:r>
              <a:rPr lang="en-US" sz="2000" dirty="0" smtClean="0"/>
              <a:t>Opportunities to List Build</a:t>
            </a:r>
          </a:p>
          <a:p>
            <a:r>
              <a:rPr lang="en-US" sz="2000" dirty="0" smtClean="0"/>
              <a:t>Short Narratives Explaining Crisis</a:t>
            </a:r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08847" y="1600200"/>
            <a:ext cx="3453414" cy="4870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9840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9575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Interactive </a:t>
            </a:r>
            <a:r>
              <a:rPr lang="en-US" dirty="0"/>
              <a:t>maps tell the story of the crisis</a:t>
            </a:r>
          </a:p>
          <a:p>
            <a:pPr lvl="1"/>
            <a:r>
              <a:rPr lang="en-US" sz="2000" dirty="0"/>
              <a:t>Utilizing open data from USAID and our partners</a:t>
            </a:r>
          </a:p>
          <a:p>
            <a:pPr lvl="1"/>
            <a:r>
              <a:rPr lang="en-US" sz="2000" dirty="0"/>
              <a:t>Easily shareable and embeddable in other websites</a:t>
            </a:r>
          </a:p>
          <a:p>
            <a:pPr lvl="1"/>
            <a:r>
              <a:rPr lang="en-US" sz="2000" dirty="0"/>
              <a:t>Automatically update when new data is available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97193" y="1962149"/>
            <a:ext cx="3722932" cy="463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4621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4600" y="1600200"/>
            <a:ext cx="49022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Find new and innovative ways to engage the American people in crisis</a:t>
            </a:r>
          </a:p>
          <a:p>
            <a:endParaRPr lang="en-US" sz="1200" dirty="0" smtClean="0"/>
          </a:p>
          <a:p>
            <a:pPr lvl="1"/>
            <a:r>
              <a:rPr lang="en-US" dirty="0" smtClean="0"/>
              <a:t>Featured Calls to Action</a:t>
            </a:r>
          </a:p>
          <a:p>
            <a:pPr lvl="1"/>
            <a:r>
              <a:rPr lang="en-US" dirty="0" smtClean="0"/>
              <a:t>Tiered Engagement Opportunities </a:t>
            </a:r>
          </a:p>
          <a:p>
            <a:pPr lvl="1"/>
            <a:r>
              <a:rPr lang="en-US" dirty="0" smtClean="0"/>
              <a:t>Expanded calls </a:t>
            </a:r>
            <a:r>
              <a:rPr lang="en-US" dirty="0"/>
              <a:t>to action </a:t>
            </a:r>
            <a:r>
              <a:rPr lang="en-US" dirty="0" smtClean="0"/>
              <a:t>through partnerships</a:t>
            </a:r>
          </a:p>
          <a:p>
            <a:pPr lvl="2"/>
            <a:r>
              <a:rPr lang="en-US" dirty="0" smtClean="0"/>
              <a:t>GOOD</a:t>
            </a:r>
          </a:p>
          <a:p>
            <a:pPr lvl="2"/>
            <a:r>
              <a:rPr lang="en-US" dirty="0" smtClean="0"/>
              <a:t>MTV</a:t>
            </a:r>
          </a:p>
          <a:p>
            <a:pPr lvl="2"/>
            <a:r>
              <a:rPr lang="en-US" dirty="0" smtClean="0"/>
              <a:t>General Mills</a:t>
            </a:r>
          </a:p>
          <a:p>
            <a:pPr lvl="1"/>
            <a:r>
              <a:rPr lang="en-US" dirty="0" smtClean="0"/>
              <a:t>Toolkits </a:t>
            </a:r>
            <a:r>
              <a:rPr lang="en-US" dirty="0"/>
              <a:t>with printable versions of </a:t>
            </a:r>
            <a:r>
              <a:rPr lang="en-US" dirty="0" smtClean="0"/>
              <a:t>info-graphics</a:t>
            </a:r>
            <a:r>
              <a:rPr lang="en-US" dirty="0"/>
              <a:t>, </a:t>
            </a:r>
            <a:r>
              <a:rPr lang="en-US" dirty="0" smtClean="0"/>
              <a:t>background info </a:t>
            </a:r>
            <a:r>
              <a:rPr lang="en-US" dirty="0"/>
              <a:t>and how to donate</a:t>
            </a:r>
          </a:p>
          <a:p>
            <a:pPr lvl="1"/>
            <a:r>
              <a:rPr lang="en-US" dirty="0" smtClean="0"/>
              <a:t>Co-branding </a:t>
            </a:r>
            <a:r>
              <a:rPr lang="en-US" dirty="0"/>
              <a:t>options for partner organizations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9561" y="1439859"/>
            <a:ext cx="3114675" cy="4678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1011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Executive.thmx</Template>
  <TotalTime>5018</TotalTime>
  <Words>889</Words>
  <Application>Microsoft Office PowerPoint</Application>
  <PresentationFormat>On-screen Show (4:3)</PresentationFormat>
  <Paragraphs>163</Paragraphs>
  <Slides>15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Executive</vt:lpstr>
      <vt:lpstr>Slide 1</vt:lpstr>
      <vt:lpstr>Objectives of FWD</vt:lpstr>
      <vt:lpstr>Target Audiences</vt:lpstr>
      <vt:lpstr>Messaging</vt:lpstr>
      <vt:lpstr>Key Info Graphics</vt:lpstr>
      <vt:lpstr>Timeline</vt:lpstr>
      <vt:lpstr>usaid.gov/FWD</vt:lpstr>
      <vt:lpstr>Mapping</vt:lpstr>
      <vt:lpstr>Action</vt:lpstr>
      <vt:lpstr>Public Service Announcements</vt:lpstr>
      <vt:lpstr>Partnerships</vt:lpstr>
      <vt:lpstr>FWD Day</vt:lpstr>
      <vt:lpstr>FWD Day - YouTube</vt:lpstr>
      <vt:lpstr>FWD Day Success</vt:lpstr>
      <vt:lpstr>Metrics and Success To Date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Johnson</dc:creator>
  <cp:lastModifiedBy>The EPA</cp:lastModifiedBy>
  <cp:revision>107</cp:revision>
  <dcterms:created xsi:type="dcterms:W3CDTF">2011-11-16T20:53:59Z</dcterms:created>
  <dcterms:modified xsi:type="dcterms:W3CDTF">2012-03-14T17:56:36Z</dcterms:modified>
</cp:coreProperties>
</file>